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1" r:id="rId3"/>
    <p:sldId id="271" r:id="rId4"/>
    <p:sldId id="272" r:id="rId5"/>
    <p:sldId id="364" r:id="rId6"/>
    <p:sldId id="360" r:id="rId7"/>
    <p:sldId id="361" r:id="rId8"/>
    <p:sldId id="362" r:id="rId9"/>
    <p:sldId id="365" r:id="rId10"/>
    <p:sldId id="363" r:id="rId11"/>
    <p:sldId id="273" r:id="rId12"/>
    <p:sldId id="366" r:id="rId13"/>
    <p:sldId id="274" r:id="rId14"/>
    <p:sldId id="278" r:id="rId15"/>
    <p:sldId id="3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68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69" r:id="rId64"/>
    <p:sldId id="332" r:id="rId65"/>
    <p:sldId id="333" r:id="rId66"/>
    <p:sldId id="334" r:id="rId67"/>
    <p:sldId id="335" r:id="rId68"/>
    <p:sldId id="370" r:id="rId69"/>
    <p:sldId id="336" r:id="rId70"/>
    <p:sldId id="337" r:id="rId71"/>
    <p:sldId id="338" r:id="rId72"/>
    <p:sldId id="339" r:id="rId73"/>
    <p:sldId id="340" r:id="rId74"/>
    <p:sldId id="341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2" r:id="rId84"/>
    <p:sldId id="354" r:id="rId85"/>
    <p:sldId id="355" r:id="rId86"/>
    <p:sldId id="356" r:id="rId87"/>
    <p:sldId id="357" r:id="rId88"/>
    <p:sldId id="358" r:id="rId89"/>
    <p:sldId id="359" r:id="rId90"/>
    <p:sldId id="270" r:id="rId91"/>
  </p:sldIdLst>
  <p:sldSz cx="9144000" cy="5143500" type="screen16x9"/>
  <p:notesSz cx="6858000" cy="9144000"/>
  <p:embeddedFontLst>
    <p:embeddedFont>
      <p:font typeface="Calibri" pitchFamily="34" charset="0"/>
      <p:regular r:id="rId93"/>
      <p:bold r:id="rId94"/>
      <p:italic r:id="rId95"/>
      <p:boldItalic r:id="rId96"/>
    </p:embeddedFont>
    <p:embeddedFont>
      <p:font typeface="Century Gothic" pitchFamily="34" charset="0"/>
      <p:regular r:id="rId97"/>
      <p:bold r:id="rId98"/>
      <p:italic r:id="rId99"/>
      <p:boldItalic r:id="rId100"/>
    </p:embeddedFont>
    <p:embeddedFont>
      <p:font typeface="Arial Narrow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1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 smtClean="0"/>
            <a:t>1 Revolução Industrial</a:t>
          </a:r>
          <a:endParaRPr lang="pt-BR" sz="1100" dirty="0"/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 smtClean="0"/>
            <a:t>3 Revolução Industrial</a:t>
          </a:r>
          <a:endParaRPr lang="pt-BR" sz="1100" dirty="0"/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 smtClean="0"/>
            <a:t>2 Revolução Industrial</a:t>
          </a:r>
          <a:endParaRPr lang="pt-BR" sz="1100" dirty="0"/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 smtClean="0"/>
            <a:t>4 Revolução Industrial</a:t>
          </a:r>
          <a:endParaRPr lang="pt-BR" sz="1100" dirty="0"/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  <dgm:t>
        <a:bodyPr/>
        <a:lstStyle/>
        <a:p>
          <a:endParaRPr lang="pt-BR"/>
        </a:p>
      </dgm:t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  <dgm:t>
        <a:bodyPr/>
        <a:lstStyle/>
        <a:p>
          <a:endParaRPr lang="pt-BR"/>
        </a:p>
      </dgm:t>
    </dgm:pt>
    <dgm:pt modelId="{63007D9A-78AA-4CB5-8B0E-15C86E3D823D}" type="pres">
      <dgm:prSet presAssocID="{88E5B13A-BDAB-4038-B4B3-8F1D4855D189}" presName="parTx2" presStyleLbl="node1" presStyleIdx="1" presStyleCnt="4"/>
      <dgm:spPr/>
      <dgm:t>
        <a:bodyPr/>
        <a:lstStyle/>
        <a:p>
          <a:endParaRPr lang="pt-BR"/>
        </a:p>
      </dgm:t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  <dgm:t>
        <a:bodyPr/>
        <a:lstStyle/>
        <a:p>
          <a:endParaRPr lang="pt-BR"/>
        </a:p>
      </dgm:t>
    </dgm:pt>
    <dgm:pt modelId="{BBEEDE19-A8A3-48B2-911E-913F2C52B286}" type="pres">
      <dgm:prSet presAssocID="{11E240A9-65CB-45AB-95F5-3B8FCE11EACB}" presName="parTx3" presStyleLbl="node1" presStyleIdx="2" presStyleCnt="4"/>
      <dgm:spPr/>
      <dgm:t>
        <a:bodyPr/>
        <a:lstStyle/>
        <a:p>
          <a:endParaRPr lang="pt-BR"/>
        </a:p>
      </dgm:t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  <dgm:t>
        <a:bodyPr/>
        <a:lstStyle/>
        <a:p>
          <a:endParaRPr lang="pt-BR"/>
        </a:p>
      </dgm:t>
    </dgm:pt>
    <dgm:pt modelId="{79BC1DB4-4910-4ECC-8CD0-B70A2FD2A62A}" type="pres">
      <dgm:prSet presAssocID="{3795C1A4-A5B1-4DAC-896A-2CB7E1C24A91}" presName="parTx4" presStyleLbl="node1" presStyleIdx="3" presStyleCnt="4"/>
      <dgm:spPr/>
      <dgm:t>
        <a:bodyPr/>
        <a:lstStyle/>
        <a:p>
          <a:endParaRPr lang="pt-BR"/>
        </a:p>
      </dgm:t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  <dgm:t>
        <a:bodyPr/>
        <a:lstStyle/>
        <a:p>
          <a:endParaRPr lang="pt-BR"/>
        </a:p>
      </dgm:t>
    </dgm:pt>
  </dgm:ptLst>
  <dgm:cxnLst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25247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69753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1958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3782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 smtClean="0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 smtClean="0"/>
              <a:t>A primeira revolução industrial durou aproximadamente 200 anos (1712-1913), quando então Henry Ford criou a linha de produção (</a:t>
            </a:r>
            <a:r>
              <a:rPr lang="pt-BR" altLang="pt-BR" i="1" smtClean="0"/>
              <a:t>assembly line</a:t>
            </a:r>
            <a:r>
              <a:rPr lang="pt-BR" altLang="pt-BR" smtClean="0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 smtClean="0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 smtClean="0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 smtClean="0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 smtClean="0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2168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mtClean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16/03/2022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16/03/2022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4.jpe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jpeg"/><Relationship Id="rId10" Type="http://schemas.openxmlformats.org/officeDocument/2006/relationships/image" Target="../media/image142.png"/><Relationship Id="rId4" Type="http://schemas.openxmlformats.org/officeDocument/2006/relationships/image" Target="../media/image71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3" Type="http://schemas.openxmlformats.org/officeDocument/2006/relationships/diagramData" Target="../diagrams/data1.xml"/><Relationship Id="rId7" Type="http://schemas.openxmlformats.org/officeDocument/2006/relationships/image" Target="../media/image17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4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>
                <a:latin typeface="Arial Narrow" pitchFamily="34" charset="0"/>
              </a:rPr>
              <a:t>Por meio do </a:t>
            </a:r>
            <a:r>
              <a:rPr lang="pt-BR" sz="2200" b="1" dirty="0" smtClean="0">
                <a:latin typeface="Arial Narrow" pitchFamily="34" charset="0"/>
              </a:rPr>
              <a:t>ML</a:t>
            </a:r>
            <a:r>
              <a:rPr lang="pt-BR" sz="2200" dirty="0" smtClean="0">
                <a:latin typeface="Arial Narrow" pitchFamily="34" charset="0"/>
              </a:rPr>
              <a:t> obtemos (ou não) uma </a:t>
            </a:r>
            <a:r>
              <a:rPr lang="pt-BR" sz="2200" b="1" dirty="0" smtClean="0">
                <a:latin typeface="Arial Narrow" pitchFamily="34" charset="0"/>
              </a:rPr>
              <a:t>IA</a:t>
            </a:r>
            <a:r>
              <a:rPr lang="pt-BR" sz="2200" dirty="0" smtClean="0">
                <a:latin typeface="Arial Narrow" pitchFamily="34" charset="0"/>
              </a:rPr>
              <a:t> </a:t>
            </a:r>
            <a:r>
              <a:rPr lang="pt-BR" sz="2200" dirty="0" err="1" smtClean="0">
                <a:latin typeface="Arial Narrow" pitchFamily="34" charset="0"/>
              </a:rPr>
              <a:t>restrista</a:t>
            </a:r>
            <a:r>
              <a:rPr lang="pt-BR" sz="2200" dirty="0" smtClean="0">
                <a:latin typeface="Arial Narrow" pitchFamily="34" charset="0"/>
              </a:rPr>
              <a:t>.</a:t>
            </a:r>
            <a:endParaRPr lang="pt-BR" sz="2200" dirty="0">
              <a:latin typeface="Arial Narrow" pitchFamily="34" charset="0"/>
            </a:endParaRP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 smtClean="0"/>
              <a:t>(Treinamento)</a:t>
            </a:r>
            <a:endParaRPr lang="pt-BR" sz="1800" b="1" dirty="0"/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rgbClr val="FF0000"/>
                </a:solidFill>
              </a:rPr>
              <a:t>Inteligência Artificial </a:t>
            </a:r>
            <a:endParaRPr lang="pt-BR" sz="1600" b="1" dirty="0">
              <a:solidFill>
                <a:srgbClr val="FF0000"/>
              </a:solidFill>
            </a:endParaRP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</a:t>
            </a:r>
            <a:r>
              <a:rPr lang="pt-BR" sz="2200" dirty="0" smtClean="0">
                <a:latin typeface="Arial Narrow" pitchFamily="34" charset="0"/>
              </a:rPr>
              <a:t>conhecimento...</a:t>
            </a:r>
            <a:endParaRPr lang="pt-BR" sz="2200" dirty="0">
              <a:latin typeface="Arial Narrow" pitchFamily="34" charset="0"/>
            </a:endParaRP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smtClean="0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 smtClean="0"/>
              <a:t>]</a:t>
            </a:r>
            <a:endParaRPr lang="en-US"/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 smtClean="0">
                <a:latin typeface="Arial Narrow" pitchFamily="34" charset="0"/>
              </a:rPr>
              <a:t> 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endParaRPr lang="pt-BR" sz="2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 smtClean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smtClean="0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 smtClean="0"/>
              <a:t>]</a:t>
            </a:r>
            <a:endParaRPr lang="en-US"/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endParaRPr lang="pt-BR" sz="2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 smtClean="0">
                <a:latin typeface="Arial Narrow" pitchFamily="34" charset="0"/>
              </a:rPr>
              <a:t>Trabalho de doutorado: </a:t>
            </a:r>
            <a:r>
              <a:rPr lang="pt-BR" sz="2200" dirty="0" smtClean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54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  <a:endParaRPr lang="pt-BR" sz="36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372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</a:t>
            </a:r>
            <a:r>
              <a:rPr lang="pt-BR" sz="3400" b="1" dirty="0" smtClean="0">
                <a:solidFill>
                  <a:schemeClr val="bg1"/>
                </a:solidFill>
                <a:latin typeface="Arial Narrow" pitchFamily="34" charset="0"/>
              </a:rPr>
              <a:t>na agricultura </a:t>
            </a:r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xmlns="" val="20143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143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 smtClean="0">
                <a:latin typeface="Arial Narrow" pitchFamily="34" charset="0"/>
              </a:rPr>
              <a:t>Cão-guia Robótico V2</a:t>
            </a:r>
            <a:endParaRPr lang="pt-BR" sz="3800" b="1" dirty="0"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Arial Narrow" pitchFamily="34" charset="0"/>
              </a:rPr>
              <a:t>  </a:t>
            </a:r>
            <a:r>
              <a:rPr lang="en-US" sz="2400" b="1" i="1" dirty="0" smtClean="0">
                <a:latin typeface="Arial Narrow" pitchFamily="34" charset="0"/>
              </a:rPr>
              <a:t>Hardware</a:t>
            </a:r>
            <a:r>
              <a:rPr lang="en-US" sz="2400" b="1" dirty="0" smtClean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Arial Narrow" pitchFamily="34" charset="0"/>
              </a:rPr>
              <a:t>  </a:t>
            </a:r>
            <a:r>
              <a:rPr lang="en-US" sz="2400" b="1" dirty="0" err="1" smtClean="0">
                <a:latin typeface="Arial Narrow" pitchFamily="34" charset="0"/>
              </a:rPr>
              <a:t>Controle</a:t>
            </a:r>
            <a:r>
              <a:rPr lang="en-US" sz="2400" b="1" dirty="0" smtClean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 smtClean="0">
                <a:latin typeface="Arial Narrow" pitchFamily="34" charset="0"/>
              </a:rPr>
              <a:t>  Visão Computacional</a:t>
            </a:r>
            <a:endParaRPr lang="en-US" sz="2400" b="1" dirty="0" smtClean="0">
              <a:latin typeface="Arial Narrow" pitchFamily="34" charset="0"/>
            </a:endParaRPr>
          </a:p>
          <a:p>
            <a:endParaRPr lang="en-US" sz="2400" dirty="0" smtClean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55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 smtClean="0">
                <a:latin typeface="Arial Narrow" pitchFamily="34" charset="0"/>
              </a:rPr>
              <a:t>Dataset</a:t>
            </a:r>
            <a:endParaRPr lang="pt-BR" sz="3800" b="1" dirty="0"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 smtClean="0">
                <a:latin typeface="Arial Narrow" pitchFamily="34" charset="0"/>
              </a:rPr>
              <a:t> </a:t>
            </a: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Arial Narrow" pitchFamily="34" charset="0"/>
              </a:rPr>
              <a:t>Transfer Learning: </a:t>
            </a:r>
            <a:r>
              <a:rPr lang="en-US" sz="2400" i="1" dirty="0" smtClean="0">
                <a:latin typeface="Arial Narrow" pitchFamily="34" charset="0"/>
              </a:rPr>
              <a:t>Dataset </a:t>
            </a:r>
            <a:r>
              <a:rPr lang="en-US" sz="2400" dirty="0" smtClean="0">
                <a:latin typeface="Arial Narrow" pitchFamily="34" charset="0"/>
              </a:rPr>
              <a:t>de </a:t>
            </a:r>
            <a:r>
              <a:rPr lang="en-US" sz="2400" dirty="0" err="1" smtClean="0">
                <a:latin typeface="Arial Narrow" pitchFamily="34" charset="0"/>
              </a:rPr>
              <a:t>treinamento</a:t>
            </a:r>
            <a:r>
              <a:rPr lang="en-US" sz="2400" dirty="0" smtClean="0">
                <a:latin typeface="Arial Narrow" pitchFamily="34" charset="0"/>
              </a:rPr>
              <a:t> </a:t>
            </a:r>
            <a:r>
              <a:rPr lang="en-US" sz="2400" dirty="0" err="1" smtClean="0">
                <a:latin typeface="Arial Narrow" pitchFamily="34" charset="0"/>
              </a:rPr>
              <a:t>para</a:t>
            </a:r>
            <a:r>
              <a:rPr lang="en-US" sz="2400" dirty="0" smtClean="0">
                <a:latin typeface="Arial Narrow" pitchFamily="34" charset="0"/>
              </a:rPr>
              <a:t> o </a:t>
            </a:r>
            <a:r>
              <a:rPr lang="en-US" sz="2400" dirty="0" err="1" smtClean="0">
                <a:latin typeface="Arial Narrow" pitchFamily="34" charset="0"/>
              </a:rPr>
              <a:t>sistema</a:t>
            </a:r>
            <a:r>
              <a:rPr lang="en-US" sz="2400" b="1" i="1" dirty="0" smtClean="0">
                <a:latin typeface="Arial Narrow" pitchFamily="34" charset="0"/>
              </a:rPr>
              <a:t> </a:t>
            </a:r>
            <a:endParaRPr lang="en-US" sz="2400" dirty="0" smtClean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 Narrow" pitchFamily="34" charset="0"/>
              </a:rPr>
              <a:t>150 imagens                     100 imagens                       300 imagens</a:t>
            </a:r>
            <a:endParaRPr lang="pt-BR" sz="24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27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 smtClean="0">
                <a:latin typeface="Arial Narrow" pitchFamily="34" charset="0"/>
              </a:rPr>
              <a:t> </a:t>
            </a:r>
            <a:endParaRPr lang="pt-BR" sz="32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</a:t>
            </a:r>
            <a:r>
              <a:rPr lang="pt-BR" sz="2000" dirty="0" smtClean="0">
                <a:solidFill>
                  <a:schemeClr val="tx1"/>
                </a:solidFill>
                <a:latin typeface="Arial Narrow" pitchFamily="34" charset="0"/>
              </a:rPr>
              <a:t>)</a:t>
            </a:r>
          </a:p>
          <a:p>
            <a:pPr>
              <a:buNone/>
            </a:pPr>
            <a:r>
              <a:rPr lang="pt-BR" sz="2000" dirty="0" smtClean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75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 smtClean="0">
                <a:latin typeface="Arial Narrow" pitchFamily="34" charset="0"/>
              </a:rPr>
              <a:t> </a:t>
            </a:r>
            <a:endParaRPr lang="pt-BR" sz="3200" b="1" dirty="0"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xmlns="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xmlns="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 Narrow" pitchFamily="34" charset="0"/>
              </a:rPr>
              <a:t>2D Data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</a:t>
            </a:r>
            <a:r>
              <a:rPr lang="pt-BR" sz="2800" b="1" dirty="0" smtClean="0">
                <a:latin typeface="Arial Narrow" pitchFamily="34" charset="0"/>
              </a:rPr>
              <a:t>D </a:t>
            </a:r>
            <a:r>
              <a:rPr lang="pt-BR" sz="2800" b="1" dirty="0">
                <a:latin typeface="Arial Narrow" pitchFamily="34" charset="0"/>
              </a:rPr>
              <a:t>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296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 smtClean="0">
                <a:latin typeface="Arial Narrow" pitchFamily="34" charset="0"/>
              </a:rPr>
              <a:t>Treinamento de sistemas de </a:t>
            </a:r>
            <a:r>
              <a:rPr lang="pt-BR" sz="1800" b="1" dirty="0" smtClean="0">
                <a:latin typeface="Arial Narrow" pitchFamily="34" charset="0"/>
              </a:rPr>
              <a:t>Inteligência Artificial</a:t>
            </a:r>
            <a:r>
              <a:rPr lang="pt-BR" sz="1800" dirty="0" smtClean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 smtClean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 smtClean="0">
                <a:latin typeface="Arial Narrow" pitchFamily="34" charset="0"/>
              </a:rPr>
              <a:t>Tomada de decisão com suporte de </a:t>
            </a:r>
            <a:r>
              <a:rPr lang="pt-BR" sz="1800" b="1" dirty="0" smtClean="0">
                <a:latin typeface="Arial Narrow" pitchFamily="34" charset="0"/>
              </a:rPr>
              <a:t>base de regras </a:t>
            </a:r>
            <a:r>
              <a:rPr lang="pt-BR" sz="1800" dirty="0" smtClean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 smtClean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 smtClean="0">
                <a:latin typeface="Arial Narrow" pitchFamily="34" charset="0"/>
              </a:rPr>
              <a:t>Automação para correção e suporte de falhas humanas.</a:t>
            </a:r>
            <a:endParaRPr lang="pt-BR" sz="1800" dirty="0">
              <a:latin typeface="Arial Narrow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 smtClean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47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 smtClean="0">
                <a:latin typeface="Arial Narrow" pitchFamily="34" charset="0"/>
              </a:rPr>
              <a:t> </a:t>
            </a:r>
            <a:endParaRPr lang="pt-BR" sz="3200" b="1" i="1" dirty="0"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30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</a:t>
            </a:r>
            <a:r>
              <a:rPr lang="pt-BR" dirty="0" smtClean="0">
                <a:latin typeface="Arial Narrow" pitchFamily="34" charset="0"/>
              </a:rPr>
              <a:t>[</a:t>
            </a:r>
            <a:r>
              <a:rPr lang="pt-BR" dirty="0" err="1" smtClean="0">
                <a:latin typeface="Arial Narrow" pitchFamily="34" charset="0"/>
              </a:rPr>
              <a:t>TensorFlow</a:t>
            </a:r>
            <a:r>
              <a:rPr lang="pt-BR" dirty="0" smtClean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xmlns="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87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 smtClean="0">
                <a:latin typeface="Arial Narrow" pitchFamily="34" charset="0"/>
              </a:rPr>
              <a:t> </a:t>
            </a:r>
            <a:endParaRPr lang="pt-BR" sz="3200" b="1" dirty="0"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smtClean="0">
                <a:latin typeface="Arial Narrow" pitchFamily="34" charset="0"/>
              </a:rPr>
              <a:t> </a:t>
            </a: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87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smtClean="0">
                <a:latin typeface="Arial Narrow" pitchFamily="34" charset="0"/>
              </a:rPr>
              <a:t> </a:t>
            </a: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87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smtClean="0">
                <a:latin typeface="Arial Narrow" pitchFamily="34" charset="0"/>
              </a:rPr>
              <a:t> </a:t>
            </a: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 smtClean="0">
                <a:latin typeface="Arial Narrow" pitchFamily="34" charset="0"/>
              </a:rPr>
              <a:t>COLAB</a:t>
            </a:r>
            <a:r>
              <a:rPr lang="pt-BR" sz="2200" dirty="0" smtClean="0">
                <a:latin typeface="Arial Narrow" pitchFamily="34" charset="0"/>
              </a:rPr>
              <a:t>: Ferramenta online de </a:t>
            </a:r>
            <a:r>
              <a:rPr lang="pt-BR" sz="2200" i="1" dirty="0" smtClean="0">
                <a:latin typeface="Arial Narrow" pitchFamily="34" charset="0"/>
              </a:rPr>
              <a:t>Machine Learning </a:t>
            </a:r>
            <a:endParaRPr lang="pt-BR" sz="2200" i="1" dirty="0">
              <a:latin typeface="Arial Narrow" pitchFamily="34" charset="0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87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 smtClean="0">
                <a:solidFill>
                  <a:schemeClr val="bg1"/>
                </a:solidFill>
                <a:latin typeface="Arial Narrow" pitchFamily="34" charset="0"/>
              </a:rPr>
              <a:t>Contextualização </a:t>
            </a:r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057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 smtClean="0">
                <a:latin typeface="Arial Narrow" pitchFamily="34" charset="0"/>
              </a:rPr>
              <a:t> </a:t>
            </a:r>
            <a:endParaRPr lang="pt-BR" sz="3200" b="1" i="1" dirty="0"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 smtClean="0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</a:t>
            </a:r>
            <a:r>
              <a:rPr lang="pt-BR" sz="2000" b="1" dirty="0" smtClean="0">
                <a:latin typeface="Arial Narrow" pitchFamily="34" charset="0"/>
              </a:rPr>
              <a:t>Learning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 smtClean="0">
                <a:latin typeface="Arial Narrow" pitchFamily="34" charset="0"/>
              </a:rPr>
              <a:t>Transfer</a:t>
            </a:r>
            <a:r>
              <a:rPr lang="pt-BR" dirty="0" smtClean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xmlns="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Arial Narrow" pitchFamily="34" charset="0"/>
              </a:rPr>
              <a:t>YOLO - </a:t>
            </a:r>
            <a:r>
              <a:rPr lang="pt-BR" sz="2800" b="1" dirty="0" smtClean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 smtClean="0">
                <a:latin typeface="Arial Narrow" pitchFamily="34" charset="0"/>
              </a:rPr>
              <a:t> + </a:t>
            </a:r>
            <a:r>
              <a:rPr lang="pt-BR" sz="2800" b="1" dirty="0" err="1" smtClean="0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</a:t>
            </a:r>
            <a:r>
              <a:rPr lang="pt-BR" sz="2800" b="1" dirty="0" smtClean="0">
                <a:latin typeface="Arial Narrow" pitchFamily="34" charset="0"/>
              </a:rPr>
              <a:t>V3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29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 smtClean="0">
                <a:latin typeface="Arial Narrow" pitchFamily="34" charset="0"/>
              </a:rPr>
              <a:t> </a:t>
            </a:r>
            <a:endParaRPr lang="pt-BR" sz="32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36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pt-BR" sz="3400" b="1" dirty="0" smtClean="0">
                <a:solidFill>
                  <a:schemeClr val="bg1"/>
                </a:solidFill>
                <a:latin typeface="Arial Narrow" pitchFamily="34" charset="0"/>
              </a:rPr>
              <a:t>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xmlns="" val="29592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en-US" sz="3600" i="1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43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pt-BR" sz="3400" b="1" dirty="0" smtClean="0">
                <a:solidFill>
                  <a:schemeClr val="bg1"/>
                </a:solidFill>
                <a:latin typeface="Arial Narrow" pitchFamily="34" charset="0"/>
              </a:rPr>
              <a:t>Planejamento </a:t>
            </a:r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xmlns="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xmlns="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xmlns="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664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5720" y="1185636"/>
            <a:ext cx="3429024" cy="1370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918" y="181789"/>
            <a:ext cx="8520600" cy="572700"/>
          </a:xfrm>
        </p:spPr>
        <p:txBody>
          <a:bodyPr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 IA é vista hoje?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 smtClean="0">
                <a:solidFill>
                  <a:schemeClr val="tx1"/>
                </a:solidFill>
                <a:latin typeface="Arial Narrow" pitchFamily="34" charset="0"/>
              </a:rPr>
              <a:t>IA Geral</a:t>
            </a:r>
          </a:p>
          <a:p>
            <a:pPr>
              <a:buNone/>
            </a:pPr>
            <a:r>
              <a:rPr lang="pt-BR" sz="2400" b="1" dirty="0" smtClean="0">
                <a:solidFill>
                  <a:schemeClr val="tx1"/>
                </a:solidFill>
                <a:latin typeface="Arial Narrow" pitchFamily="34" charset="0"/>
              </a:rPr>
              <a:t>IA Restrita</a:t>
            </a:r>
          </a:p>
          <a:p>
            <a:pPr>
              <a:buNone/>
            </a:pPr>
            <a:r>
              <a:rPr lang="pt-BR" sz="2400" b="1" dirty="0" smtClean="0">
                <a:solidFill>
                  <a:schemeClr val="tx1"/>
                </a:solidFill>
                <a:latin typeface="Arial Narrow" pitchFamily="34" charset="0"/>
              </a:rPr>
              <a:t>Aprendizado de Máquina </a:t>
            </a:r>
          </a:p>
          <a:p>
            <a:pPr>
              <a:buFont typeface="Wingdings" pitchFamily="2" charset="2"/>
              <a:buChar char="Ø"/>
            </a:pPr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endParaRPr lang="pt-BR" dirty="0" smtClean="0"/>
          </a:p>
        </p:txBody>
      </p:sp>
      <p:sp>
        <p:nvSpPr>
          <p:cNvPr id="7" name="Retângulo 6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2200" b="1" i="1" dirty="0" smtClean="0">
                <a:latin typeface="Arial Narrow" pitchFamily="34" charset="0"/>
              </a:rPr>
              <a:t>Steven Spielberg</a:t>
            </a:r>
            <a:endParaRPr lang="pt-BR" sz="2200" b="1" i="1" dirty="0">
              <a:latin typeface="Arial Narrow" pitchFamily="34" charset="0"/>
            </a:endParaRPr>
          </a:p>
        </p:txBody>
      </p:sp>
      <p:pic>
        <p:nvPicPr>
          <p:cNvPr id="1026" name="Picture 2" descr="Resultado de imagem para artificial intelligence movie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4505" y="660407"/>
            <a:ext cx="4340962" cy="3682231"/>
          </a:xfrm>
          <a:prstGeom prst="rect">
            <a:avLst/>
          </a:prstGeom>
          <a:noFill/>
        </p:spPr>
      </p:pic>
      <p:pic>
        <p:nvPicPr>
          <p:cNvPr id="1028" name="Picture 4" descr="Resultado de imagem para artificial intelligence movi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39" y="2767791"/>
            <a:ext cx="2847114" cy="193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743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pt-BR" sz="3400" b="1" dirty="0" smtClean="0">
                <a:solidFill>
                  <a:schemeClr val="bg1"/>
                </a:solidFill>
                <a:latin typeface="Arial Narrow" pitchFamily="34" charset="0"/>
              </a:rPr>
              <a:t>Atenção visual</a:t>
            </a:r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 smtClean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 smtClean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 smtClean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latin typeface="Arial Narrow" pitchFamily="34" charset="0"/>
              </a:rPr>
              <a:t>Figura 28: </a:t>
            </a:r>
            <a:r>
              <a:rPr lang="pt-BR" dirty="0" smtClean="0">
                <a:latin typeface="Arial Narrow" pitchFamily="34" charset="0"/>
              </a:rPr>
              <a:t>Mapa utilizado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latin typeface="Arial Narrow" pitchFamily="34" charset="0"/>
              </a:rPr>
              <a:t>Figura 29: </a:t>
            </a:r>
            <a:r>
              <a:rPr lang="pt-BR" dirty="0" smtClean="0">
                <a:latin typeface="Arial Narrow" pitchFamily="34" charset="0"/>
              </a:rPr>
              <a:t>Neuro-FSM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Narrow" pitchFamily="34" charset="0"/>
              </a:rPr>
              <a:t>Máquina de Estados + RNA</a:t>
            </a:r>
            <a:endParaRPr lang="pt-BR" sz="2800" dirty="0">
              <a:latin typeface="Arial Narrow" pitchFamily="34" charset="0"/>
            </a:endParaRP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254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en-US" sz="3600" i="1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latin typeface="Arial Narrow" pitchFamily="34" charset="0"/>
              </a:rPr>
              <a:t>Rotinas automáticas para suporte a tomada de decisão:</a:t>
            </a:r>
            <a:endParaRPr lang="pt-BR" sz="2000" b="1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</a:t>
            </a:r>
            <a:r>
              <a:rPr lang="pt-BR" sz="2000" dirty="0" smtClean="0">
                <a:latin typeface="Arial Narrow" pitchFamily="34" charset="0"/>
              </a:rPr>
              <a:t>Detecção de falhas humanas;</a:t>
            </a:r>
            <a:endParaRPr lang="pt-BR" sz="20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</a:t>
            </a:r>
            <a:r>
              <a:rPr lang="pt-BR" sz="2000" dirty="0" smtClean="0">
                <a:latin typeface="Arial Narrow" pitchFamily="34" charset="0"/>
              </a:rPr>
              <a:t>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310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 smtClean="0">
                <a:solidFill>
                  <a:schemeClr val="bg1"/>
                </a:solidFill>
                <a:latin typeface="Arial Narrow" pitchFamily="34" charset="0"/>
              </a:rPr>
              <a:t>Resultados </a:t>
            </a:r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 smtClean="0">
                <a:latin typeface="Arial Narrow" pitchFamily="34" charset="0"/>
              </a:rPr>
              <a:t> </a:t>
            </a:r>
            <a:endParaRPr lang="pt-BR" sz="36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r>
              <a:rPr lang="en-US" dirty="0"/>
              <a:t/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/>
              <a:t> </a:t>
            </a:r>
            <a:endParaRPr lang="pt-BR" sz="36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</a:t>
            </a:r>
            <a:r>
              <a:rPr lang="pt-BR" sz="2200" b="1" dirty="0" smtClean="0">
                <a:latin typeface="Arial Narrow" panose="020B0606020202030204" pitchFamily="34" charset="0"/>
              </a:rPr>
              <a:t>2D – </a:t>
            </a:r>
            <a:r>
              <a:rPr lang="pt-BR" sz="2200" dirty="0" smtClean="0">
                <a:latin typeface="Arial Narrow" panose="020B0606020202030204" pitchFamily="34" charset="0"/>
              </a:rPr>
              <a:t>Estado da arte em visão 2D</a:t>
            </a:r>
            <a:endParaRPr lang="pt-BR" sz="2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 smtClean="0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 smtClean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92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 smtClean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 smtClean="0"/>
              <a:t>Ficção Científica </a:t>
            </a:r>
            <a:endParaRPr lang="pt-BR" sz="4000" b="1" dirty="0"/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xmlns="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xmlns="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xmlns="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xmlns="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xmlns="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smtClean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 smtClean="0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 smtClean="0">
                <a:solidFill>
                  <a:schemeClr val="bg1"/>
                </a:solidFill>
                <a:latin typeface="Arial Narrow" pitchFamily="34" charset="0"/>
              </a:rPr>
              <a:t> Learning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764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 smtClean="0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 smtClean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 smtClean="0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 smtClean="0">
                <a:solidFill>
                  <a:schemeClr val="bg1"/>
                </a:solidFill>
                <a:latin typeface="Arial Narrow" pitchFamily="34" charset="0"/>
              </a:rPr>
              <a:t> Learning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xmlns="" val="380913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smtClean="0"/>
              <a:t>[</a:t>
            </a:r>
            <a:fld id="{00000000-1234-1234-1234-123412341234}" type="slidenum">
              <a:rPr lang="en-US" smtClean="0"/>
              <a:pPr lvl="0"/>
              <a:t>53</a:t>
            </a:fld>
            <a:r>
              <a:rPr lang="en-US" smtClean="0"/>
              <a:t>]</a:t>
            </a:r>
            <a:endParaRPr lang="en-US"/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54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en-US" sz="3600" i="1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400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55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xmlns="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178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56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  <a:t/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xmlns="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xmlns="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xmlns="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225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57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xmlns="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 smtClean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r>
              <a:rPr lang="en-US" sz="3600" i="1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885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r>
              <a:rPr lang="pt-BR" sz="3200" dirty="0" smtClean="0">
                <a:latin typeface="Arial Narrow" panose="020B0606020202030204" pitchFamily="34" charset="0"/>
              </a:rPr>
              <a:t/>
            </a:r>
            <a:br>
              <a:rPr lang="pt-BR" sz="3200" dirty="0" smtClean="0">
                <a:latin typeface="Arial Narrow" panose="020B0606020202030204" pitchFamily="34" charset="0"/>
              </a:rPr>
            </a:br>
            <a:r>
              <a:rPr lang="en-US" sz="2800" dirty="0" smtClean="0">
                <a:latin typeface="Arial Narrow" panose="020B0606020202030204" pitchFamily="34" charset="0"/>
              </a:rPr>
              <a:t>Analysis </a:t>
            </a:r>
            <a:r>
              <a:rPr lang="en-US" sz="2800" dirty="0">
                <a:latin typeface="Arial Narrow" panose="020B0606020202030204" pitchFamily="34" charset="0"/>
              </a:rPr>
              <a:t>and fusion of 2D and 3D images applied for detection and recognition of traffic signs using a new method of features extraction in conjunction with Deep Learning</a:t>
            </a:r>
            <a:r>
              <a:rPr lang="pt-BR" sz="3200" dirty="0">
                <a:latin typeface="Arial Narrow" panose="020B0606020202030204" pitchFamily="34" charset="0"/>
              </a:rPr>
              <a:t/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</a:t>
            </a:r>
            <a:r>
              <a:rPr lang="pt-BR" i="1" dirty="0" smtClean="0">
                <a:latin typeface="Arial Narrow" panose="020B0606020202030204" pitchFamily="34" charset="0"/>
              </a:rPr>
              <a:t>Bruno </a:t>
            </a:r>
            <a:r>
              <a:rPr lang="pt-BR" i="1" dirty="0" err="1" smtClean="0">
                <a:latin typeface="Arial Narrow" panose="020B0606020202030204" pitchFamily="34" charset="0"/>
              </a:rPr>
              <a:t>and</a:t>
            </a:r>
            <a:r>
              <a:rPr lang="pt-BR" i="1" dirty="0" smtClean="0">
                <a:latin typeface="Arial Narrow" panose="020B0606020202030204" pitchFamily="34" charset="0"/>
              </a:rPr>
              <a:t> </a:t>
            </a:r>
            <a:r>
              <a:rPr lang="pt-BR" i="1" dirty="0">
                <a:latin typeface="Arial Narrow" panose="020B0606020202030204" pitchFamily="34" charset="0"/>
              </a:rPr>
              <a:t>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xmlns="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xmlns="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xmlns="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xmlns="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xmlns="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xmlns="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xmlns="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xmlns="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48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 smtClean="0"/>
              <a:t>Ex Machina</a:t>
            </a:r>
            <a:endParaRPr lang="pt-BR" sz="4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 smtClean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 smtClean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 smtClean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 smtClean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  <a:endParaRPr lang="pt-BR" sz="2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xmlns="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xmlns="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xmlns="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xmlns="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xmlns="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xmlns="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xmlns="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xmlns="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049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xmlns="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xmlns="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xmlns="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xmlns="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xmlns="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xmlns="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xmlns="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519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27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smtClean="0"/>
              <a:t>[</a:t>
            </a:r>
            <a:fld id="{00000000-1234-1234-1234-123412341234}" type="slidenum">
              <a:rPr lang="en-US" smtClean="0"/>
              <a:pPr lvl="0"/>
              <a:t>63</a:t>
            </a:fld>
            <a:r>
              <a:rPr lang="en-US" smtClean="0"/>
              <a:t>]</a:t>
            </a:r>
            <a:endParaRPr lang="en-US"/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</a:t>
            </a:r>
            <a:r>
              <a:rPr lang="pt-BR" sz="2200" b="1" dirty="0" smtClean="0">
                <a:latin typeface="Arial Narrow" pitchFamily="34" charset="0"/>
              </a:rPr>
              <a:t>idoso ou a criança?</a:t>
            </a:r>
            <a:endParaRPr lang="pt-BR" sz="2200" b="1" dirty="0"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551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smtClean="0"/>
              <a:t>[</a:t>
            </a:r>
            <a:fld id="{00000000-1234-1234-1234-123412341234}" type="slidenum">
              <a:rPr lang="en-US" smtClean="0"/>
              <a:pPr lvl="0"/>
              <a:t>68</a:t>
            </a:fld>
            <a:r>
              <a:rPr lang="en-US" smtClean="0"/>
              <a:t>]</a:t>
            </a:r>
            <a:endParaRPr lang="en-US"/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latin typeface="Arial Narrow" pitchFamily="34" charset="0"/>
              </a:rPr>
              <a:t> </a:t>
            </a:r>
            <a:endParaRPr lang="pt-BR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 smtClean="0"/>
              <a:t> </a:t>
            </a:r>
            <a:endParaRPr lang="pt-BR" sz="4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 smtClean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 smtClean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 smtClean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  <a:endParaRPr lang="pt-BR" sz="2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>
                <a:latin typeface="Arial Narrow" pitchFamily="34" charset="0"/>
              </a:rPr>
              <a:t>O </a:t>
            </a:r>
            <a:r>
              <a:rPr lang="pt-BR" sz="1800" b="1" dirty="0" smtClean="0">
                <a:latin typeface="Arial Narrow" pitchFamily="34" charset="0"/>
              </a:rPr>
              <a:t>Teste de Turing</a:t>
            </a:r>
            <a:r>
              <a:rPr lang="pt-BR" sz="1800" dirty="0" smtClean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 smtClean="0">
                <a:latin typeface="Arial Narrow" pitchFamily="34" charset="0"/>
              </a:rPr>
              <a:t>.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latin typeface="Arial Narrow" pitchFamily="34" charset="0"/>
              </a:rPr>
              <a:t> </a:t>
            </a:r>
            <a:endParaRPr lang="pt-BR" b="1" dirty="0">
              <a:latin typeface="Arial Narrow" pitchFamily="34" charset="0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latin typeface="Arial Narrow" pitchFamily="34" charset="0"/>
              </a:rPr>
              <a:t> </a:t>
            </a:r>
            <a:endParaRPr lang="pt-BR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 smtClean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16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 smtClean="0">
                <a:solidFill>
                  <a:srgbClr val="FF0000"/>
                </a:solidFill>
                <a:latin typeface="Arial Narrow" pitchFamily="34" charset="0"/>
              </a:rPr>
              <a:t> </a:t>
            </a:r>
            <a:endParaRPr lang="pt-BR" sz="3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296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 smtClean="0">
                <a:latin typeface="Arial Narrow" pitchFamily="34" charset="0"/>
              </a:rPr>
              <a:t>Robótica Industrial</a:t>
            </a:r>
            <a:br>
              <a:rPr lang="pt-BR" sz="2500" b="1" dirty="0" smtClean="0">
                <a:latin typeface="Arial Narrow" pitchFamily="34" charset="0"/>
              </a:rPr>
            </a:br>
            <a:r>
              <a:rPr lang="pt-BR" sz="2500" dirty="0" smtClean="0">
                <a:latin typeface="Arial Narrow" pitchFamily="34" charset="0"/>
              </a:rPr>
              <a:t>Robôs de produção </a:t>
            </a:r>
            <a:br>
              <a:rPr lang="pt-BR" sz="2500" dirty="0" smtClean="0">
                <a:latin typeface="Arial Narrow" pitchFamily="34" charset="0"/>
              </a:rPr>
            </a:br>
            <a:r>
              <a:rPr lang="pt-BR" sz="2500" dirty="0" smtClean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832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324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111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 smtClean="0">
                <a:latin typeface="Arial Narrow" pitchFamily="34" charset="0"/>
              </a:rPr>
              <a:t/>
            </a:r>
            <a:br>
              <a:rPr lang="pt-BR" sz="3800" b="1" dirty="0" smtClean="0">
                <a:latin typeface="Arial Narrow" pitchFamily="34" charset="0"/>
              </a:rPr>
            </a:br>
            <a:r>
              <a:rPr lang="pt-BR" sz="3600" dirty="0" smtClean="0">
                <a:latin typeface="Arial Narrow" pitchFamily="34" charset="0"/>
              </a:rPr>
              <a:t>Reconhecer o tipo da carne</a:t>
            </a:r>
            <a:br>
              <a:rPr lang="pt-BR" sz="3600" dirty="0" smtClean="0">
                <a:latin typeface="Arial Narrow" pitchFamily="34" charset="0"/>
              </a:rPr>
            </a:br>
            <a:r>
              <a:rPr lang="pt-BR" sz="3600" dirty="0" smtClean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800" b="1" dirty="0" smtClean="0">
                <a:latin typeface="Arial Narrow" pitchFamily="34" charset="0"/>
              </a:rPr>
              <a:t/>
            </a:r>
            <a:br>
              <a:rPr lang="pt-BR" sz="2800" b="1" dirty="0" smtClean="0">
                <a:latin typeface="Arial Narrow" pitchFamily="34" charset="0"/>
              </a:rPr>
            </a:br>
            <a:r>
              <a:rPr lang="pt-BR" sz="2800" dirty="0" smtClean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14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800" b="1" dirty="0" smtClean="0">
                <a:latin typeface="Arial Narrow" pitchFamily="34" charset="0"/>
              </a:rPr>
              <a:t/>
            </a:r>
            <a:br>
              <a:rPr lang="pt-BR" sz="2800" b="1" dirty="0" smtClean="0">
                <a:latin typeface="Arial Narrow" pitchFamily="34" charset="0"/>
              </a:rPr>
            </a:br>
            <a:r>
              <a:rPr lang="pt-BR" sz="2800" dirty="0" smtClean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rial Narrow" pitchFamily="34" charset="0"/>
              </a:rPr>
              <a:t>        Lavoura                            Bancos </a:t>
            </a:r>
            <a:endParaRPr lang="pt-BR" sz="3600" dirty="0">
              <a:latin typeface="Arial Narrow" pitchFamily="34" charset="0"/>
            </a:endParaRP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719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 smtClean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 smtClean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 smtClean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 smtClean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 smtClean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 smtClean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800" b="1" dirty="0" smtClean="0">
                <a:latin typeface="Arial Narrow" pitchFamily="34" charset="0"/>
              </a:rPr>
              <a:t/>
            </a:r>
            <a:br>
              <a:rPr lang="pt-BR" sz="2800" b="1" dirty="0" smtClean="0">
                <a:latin typeface="Arial Narrow" pitchFamily="34" charset="0"/>
              </a:rPr>
            </a:br>
            <a:r>
              <a:rPr lang="pt-BR" sz="2800" dirty="0" smtClean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6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800" b="1" dirty="0" smtClean="0">
                <a:latin typeface="Arial Narrow" pitchFamily="34" charset="0"/>
              </a:rPr>
              <a:t/>
            </a:r>
            <a:br>
              <a:rPr lang="pt-BR" sz="2800" b="1" dirty="0" smtClean="0">
                <a:latin typeface="Arial Narrow" pitchFamily="34" charset="0"/>
              </a:rPr>
            </a:br>
            <a:r>
              <a:rPr lang="pt-BR" sz="2800" dirty="0" smtClean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02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800" b="1" dirty="0" smtClean="0">
                <a:latin typeface="Arial Narrow" pitchFamily="34" charset="0"/>
              </a:rPr>
              <a:t/>
            </a:r>
            <a:br>
              <a:rPr lang="pt-BR" sz="2800" b="1" dirty="0" smtClean="0">
                <a:latin typeface="Arial Narrow" pitchFamily="34" charset="0"/>
              </a:rPr>
            </a:br>
            <a:r>
              <a:rPr lang="pt-BR" sz="2800" dirty="0" smtClean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 smtClean="0">
              <a:latin typeface="Arial Narrow" pitchFamily="34" charset="0"/>
            </a:endParaRPr>
          </a:p>
          <a:p>
            <a:endParaRPr lang="pt-BR" sz="2400" dirty="0" smtClean="0">
              <a:latin typeface="Arial Narrow" pitchFamily="34" charset="0"/>
            </a:endParaRPr>
          </a:p>
          <a:p>
            <a:pPr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10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 smtClean="0">
                <a:latin typeface="Arial Narrow" pitchFamily="34" charset="0"/>
              </a:rPr>
              <a:t> </a:t>
            </a:r>
            <a:endParaRPr lang="pt-BR" sz="4000" b="1" dirty="0"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Um </a:t>
            </a:r>
            <a:r>
              <a:rPr lang="pt-BR" sz="1200" dirty="0" err="1" smtClean="0"/>
              <a:t>avatar</a:t>
            </a:r>
            <a:r>
              <a:rPr lang="pt-BR" sz="1200" dirty="0" smtClean="0"/>
              <a:t> semelhante a um holograma</a:t>
            </a:r>
            <a:endParaRPr lang="pt-BR" sz="1200" dirty="0"/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Um </a:t>
            </a:r>
            <a:r>
              <a:rPr lang="pt-BR" sz="1200" dirty="0" err="1" smtClean="0"/>
              <a:t>avatar</a:t>
            </a:r>
            <a:r>
              <a:rPr lang="pt-BR" sz="1200" dirty="0" smtClean="0"/>
              <a:t> com um cérebro artificial no qual uma personalidade humana é transferida no final da vida</a:t>
            </a:r>
            <a:endParaRPr lang="pt-BR" sz="1200" dirty="0"/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Um </a:t>
            </a:r>
            <a:r>
              <a:rPr lang="pt-BR" sz="1200" dirty="0" err="1" smtClean="0"/>
              <a:t>avatar</a:t>
            </a:r>
            <a:r>
              <a:rPr lang="pt-BR" sz="1200" dirty="0" smtClean="0"/>
              <a:t> em que um cérebro humano é transplantado no final da vida</a:t>
            </a:r>
            <a:endParaRPr lang="pt-BR" sz="1200" dirty="0"/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uma cópia robótica de um corpo humano controlada remotamente via BCI</a:t>
            </a:r>
            <a:endParaRPr lang="pt-BR" sz="1200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352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 smtClean="0">
                <a:latin typeface="Arial Narrow" pitchFamily="34" charset="0"/>
              </a:rPr>
              <a:t> </a:t>
            </a:r>
            <a:endParaRPr lang="pt-BR" sz="4000" b="1" i="1" dirty="0"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 smtClean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>
                <a:latin typeface="Arial Narrow" pitchFamily="34" charset="0"/>
              </a:rPr>
              <a:t>Melhoramento cerebral e corporal</a:t>
            </a:r>
            <a:endParaRPr lang="pt-BR" sz="2200" dirty="0">
              <a:latin typeface="Arial Narrow" pitchFamily="34" charset="0"/>
            </a:endParaRP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543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 smtClean="0">
                <a:latin typeface="Arial Narrow" pitchFamily="34" charset="0"/>
              </a:rPr>
              <a:t> </a:t>
            </a:r>
            <a:endParaRPr lang="pt-BR" sz="40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75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98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Arial Narrow" pitchFamily="34" charset="0"/>
              </a:rPr>
              <a:t>Neurocientista brasileiro Miguel Nicolelis</a:t>
            </a:r>
            <a:endParaRPr lang="pt-BR" sz="2000" dirty="0">
              <a:latin typeface="Arial Narrow" pitchFamily="34" charset="0"/>
            </a:endParaRP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9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 smtClean="0">
                <a:latin typeface="Arial Narrow" pitchFamily="34" charset="0"/>
              </a:rPr>
              <a:t> Máquinas que pensam como seres humanos</a:t>
            </a:r>
            <a:endParaRPr lang="pt-BR" sz="40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Arial Narrow" pitchFamily="34" charset="0"/>
              </a:rPr>
              <a:t>Aplicações de reabilitação humana – sistemas cognitivos </a:t>
            </a:r>
            <a:endParaRPr lang="pt-BR" sz="2000" dirty="0">
              <a:latin typeface="Arial Narrow" pitchFamily="34" charset="0"/>
            </a:endParaRP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31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 smtClean="0">
                <a:latin typeface="Arial Narrow" pitchFamily="34" charset="0"/>
              </a:rPr>
              <a:t> </a:t>
            </a:r>
            <a:endParaRPr lang="pt-BR" sz="4000" dirty="0">
              <a:latin typeface="Arial Narrow" pitchFamily="34" charset="0"/>
            </a:endParaRP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421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smtClean="0"/>
              <a:t>[</a:t>
            </a:r>
            <a:fld id="{00000000-1234-1234-1234-123412341234}" type="slidenum">
              <a:rPr lang="en-US" smtClean="0"/>
              <a:pPr lvl="0"/>
              <a:t>9</a:t>
            </a:fld>
            <a:r>
              <a:rPr lang="en-US" smtClean="0"/>
              <a:t>]</a:t>
            </a:r>
            <a:endParaRPr lang="en-US"/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1490</Words>
  <PresentationFormat>Apresentação na tela (16:9)</PresentationFormat>
  <Paragraphs>508</Paragraphs>
  <Slides>90</Slides>
  <Notes>18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Century Gothic</vt:lpstr>
      <vt:lpstr>Arial Narrow</vt:lpstr>
      <vt:lpstr>Wingdings</vt:lpstr>
      <vt:lpstr>Times New Roman</vt:lpstr>
      <vt:lpstr>Simple Light</vt:lpstr>
      <vt:lpstr>Slide 1</vt:lpstr>
      <vt:lpstr>Slide 2</vt:lpstr>
      <vt:lpstr> </vt:lpstr>
      <vt:lpstr>Como a IA é vista hoje?</vt:lpstr>
      <vt:lpstr>Ficção Científica </vt:lpstr>
      <vt:lpstr>Ex Machina</vt:lpstr>
      <vt:lpstr> </vt:lpstr>
      <vt:lpstr> </vt:lpstr>
      <vt:lpstr>Slide 9</vt:lpstr>
      <vt:lpstr> </vt:lpstr>
      <vt:lpstr> </vt:lpstr>
      <vt:lpstr>Slide 12</vt:lpstr>
      <vt:lpstr> </vt:lpstr>
      <vt:lpstr> </vt:lpstr>
      <vt:lpstr>Slide 15</vt:lpstr>
      <vt:lpstr> </vt:lpstr>
      <vt:lpstr>Slide 17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Slide 33</vt:lpstr>
      <vt:lpstr>Slide 34</vt:lpstr>
      <vt:lpstr> </vt:lpstr>
      <vt:lpstr> </vt:lpstr>
      <vt:lpstr> </vt:lpstr>
      <vt:lpstr>Slide 38</vt:lpstr>
      <vt:lpstr> </vt:lpstr>
      <vt:lpstr> </vt:lpstr>
      <vt:lpstr> </vt:lpstr>
      <vt:lpstr> </vt:lpstr>
      <vt:lpstr>Slide 43</vt:lpstr>
      <vt:lpstr> </vt:lpstr>
      <vt:lpstr> </vt:lpstr>
      <vt:lpstr> </vt:lpstr>
      <vt:lpstr> </vt:lpstr>
      <vt:lpstr> </vt:lpstr>
      <vt:lpstr> </vt:lpstr>
      <vt:lpstr>Slide 50</vt:lpstr>
      <vt:lpstr> </vt:lpstr>
      <vt:lpstr> </vt:lpstr>
      <vt:lpstr>Slide 53</vt:lpstr>
      <vt:lpstr>Slide 54</vt:lpstr>
      <vt:lpstr>Slide 55</vt:lpstr>
      <vt:lpstr>Slide 56</vt:lpstr>
      <vt:lpstr>Slide 57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Slide 62</vt:lpstr>
      <vt:lpstr>Slide 63</vt:lpstr>
      <vt:lpstr> </vt:lpstr>
      <vt:lpstr>Eu, robô  - Asimov </vt:lpstr>
      <vt:lpstr> </vt:lpstr>
      <vt:lpstr> </vt:lpstr>
      <vt:lpstr>Slide 68</vt:lpstr>
      <vt:lpstr> </vt:lpstr>
      <vt:lpstr> </vt:lpstr>
      <vt:lpstr> </vt:lpstr>
      <vt:lpstr>Industria 4.0</vt:lpstr>
      <vt:lpstr> </vt:lpstr>
      <vt:lpstr>Robótica Industrial Robôs de produção  Controle do homem morto</vt:lpstr>
      <vt:lpstr>Slide 75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Slide 90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17</cp:revision>
  <dcterms:modified xsi:type="dcterms:W3CDTF">2022-03-16T14:28:29Z</dcterms:modified>
</cp:coreProperties>
</file>